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90AF3-6EBD-4947-BC19-849CAB72B984}" v="1" dt="2019-08-23T14:05:08.207"/>
    <p1510:client id="{1AA2B41A-CDD4-46CE-BD1B-3F7540A6DA46}" v="29" dt="2019-08-23T13:56:26.561"/>
    <p1510:client id="{C7CFE022-2BBB-43CC-A313-C6881152D0BC}" v="4" dt="2019-08-23T13:43:45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airplane that is flying in the sky&#10;&#10;Description generated with high confidence">
            <a:extLst>
              <a:ext uri="{FF2B5EF4-FFF2-40B4-BE49-F238E27FC236}">
                <a16:creationId xmlns:a16="http://schemas.microsoft.com/office/drawing/2014/main" id="{F8DE2B9A-7B37-49B0-98E5-494C7C7A5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42" b="1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14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9252C82C-A911-472D-BE00-1E6C8321E736}"/>
              </a:ext>
            </a:extLst>
          </p:cNvPr>
          <p:cNvSpPr txBox="1"/>
          <p:nvPr/>
        </p:nvSpPr>
        <p:spPr>
          <a:xfrm>
            <a:off x="612339" y="621941"/>
            <a:ext cx="6694828" cy="5242704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B0F0"/>
                </a:solidFill>
                <a:latin typeface="Consolas"/>
                <a:ea typeface="+mj-ea"/>
                <a:cs typeface="+mj-cs"/>
              </a:rPr>
              <a:t>Public class </a:t>
            </a:r>
            <a:r>
              <a:rPr lang="en-US" sz="2400" b="1" dirty="0" err="1">
                <a:solidFill>
                  <a:srgbClr val="00B0F0"/>
                </a:solidFill>
                <a:latin typeface="Consolas"/>
                <a:ea typeface="+mj-ea"/>
                <a:cs typeface="+mj-cs"/>
              </a:rPr>
              <a:t>AvajLauncherPresentation</a:t>
            </a:r>
            <a:endParaRPr lang="en-US" sz="2400" b="1" dirty="0" err="1">
              <a:solidFill>
                <a:srgbClr val="00B0F0"/>
              </a:solidFill>
              <a:latin typeface="Consolas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>
                <a:latin typeface="Consolas"/>
                <a:ea typeface="+mj-ea"/>
                <a:cs typeface="Calibri Light"/>
              </a:rPr>
              <a:t>{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n-lt"/>
                <a:cs typeface="Calibri Light"/>
              </a:rPr>
              <a:t>     </a:t>
            </a:r>
            <a:r>
              <a:rPr lang="en-US" sz="1200" dirty="0">
                <a:solidFill>
                  <a:srgbClr val="00B0F0"/>
                </a:solidFill>
                <a:latin typeface="Consolas"/>
                <a:ea typeface="+mn-lt"/>
                <a:cs typeface="Calibri Light"/>
              </a:rPr>
              <a:t>Public string</a:t>
            </a:r>
            <a:r>
              <a:rPr lang="en-US" sz="1200" dirty="0">
                <a:latin typeface="Consolas"/>
                <a:ea typeface="+mn-lt"/>
                <a:cs typeface="Calibri Light"/>
              </a:rPr>
              <a:t>  member_1 = </a:t>
            </a:r>
            <a:r>
              <a:rPr lang="en-US" sz="1600" dirty="0" err="1">
                <a:latin typeface="Consolas"/>
                <a:ea typeface="+mn-lt"/>
                <a:cs typeface="Calibri Light"/>
              </a:rPr>
              <a:t>anoroita</a:t>
            </a:r>
            <a:r>
              <a:rPr lang="en-US" sz="1600" dirty="0">
                <a:latin typeface="Consolas"/>
                <a:ea typeface="+mn-lt"/>
                <a:cs typeface="Calibri Light"/>
              </a:rPr>
              <a:t>;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n-lt"/>
                <a:cs typeface="Calibri"/>
              </a:rPr>
              <a:t>     </a:t>
            </a:r>
            <a:r>
              <a:rPr lang="en-US" sz="1200" dirty="0">
                <a:solidFill>
                  <a:srgbClr val="00B0F0"/>
                </a:solidFill>
                <a:latin typeface="Consolas"/>
                <a:ea typeface="+mn-lt"/>
                <a:cs typeface="Calibri"/>
              </a:rPr>
              <a:t>Public string </a:t>
            </a:r>
            <a:r>
              <a:rPr lang="en-US" sz="1200" dirty="0">
                <a:latin typeface="Consolas"/>
                <a:ea typeface="+mn-lt"/>
                <a:cs typeface="Calibri"/>
              </a:rPr>
              <a:t> member_2 = </a:t>
            </a:r>
            <a:r>
              <a:rPr lang="en-US" sz="1600" dirty="0" err="1">
                <a:latin typeface="Consolas"/>
                <a:ea typeface="+mn-lt"/>
                <a:cs typeface="Calibri"/>
              </a:rPr>
              <a:t>sriti</a:t>
            </a:r>
            <a:r>
              <a:rPr lang="en-US" sz="1600" dirty="0">
                <a:latin typeface="Consolas"/>
                <a:ea typeface="+mn-lt"/>
                <a:cs typeface="Calibri"/>
              </a:rPr>
              <a:t>;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n-lt"/>
                <a:cs typeface="Calibri"/>
              </a:rPr>
              <a:t>     </a:t>
            </a:r>
            <a:r>
              <a:rPr lang="en-US" sz="1200" dirty="0">
                <a:solidFill>
                  <a:srgbClr val="00B0F0"/>
                </a:solidFill>
                <a:latin typeface="Consolas"/>
                <a:ea typeface="+mn-lt"/>
                <a:cs typeface="Calibri"/>
              </a:rPr>
              <a:t>Public string</a:t>
            </a:r>
            <a:r>
              <a:rPr lang="en-US" sz="1200" dirty="0">
                <a:latin typeface="Consolas"/>
                <a:ea typeface="+mn-lt"/>
                <a:cs typeface="Calibri"/>
              </a:rPr>
              <a:t>  member_3 = </a:t>
            </a:r>
            <a:r>
              <a:rPr lang="en-US" sz="1600" dirty="0" err="1">
                <a:latin typeface="Consolas"/>
                <a:ea typeface="+mn-lt"/>
                <a:cs typeface="Calibri"/>
              </a:rPr>
              <a:t>mbond</a:t>
            </a:r>
            <a:r>
              <a:rPr lang="en-US" sz="1600" dirty="0">
                <a:latin typeface="Consolas"/>
                <a:ea typeface="+mn-lt"/>
                <a:cs typeface="Calibri"/>
              </a:rPr>
              <a:t>;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n-lt"/>
                <a:cs typeface="Calibri"/>
              </a:rPr>
              <a:t>     </a:t>
            </a:r>
            <a:r>
              <a:rPr lang="en-US" sz="1200" dirty="0">
                <a:solidFill>
                  <a:srgbClr val="00B0F0"/>
                </a:solidFill>
                <a:latin typeface="Consolas"/>
                <a:ea typeface="+mn-lt"/>
                <a:cs typeface="Calibri"/>
              </a:rPr>
              <a:t>Public string</a:t>
            </a:r>
            <a:r>
              <a:rPr lang="en-US" sz="1200" dirty="0">
                <a:solidFill>
                  <a:srgbClr val="00B050"/>
                </a:solidFill>
                <a:latin typeface="Consolas"/>
                <a:ea typeface="+mn-lt"/>
                <a:cs typeface="Calibri"/>
              </a:rPr>
              <a:t> </a:t>
            </a:r>
            <a:r>
              <a:rPr lang="en-US" sz="1200" dirty="0">
                <a:latin typeface="Consolas"/>
                <a:ea typeface="+mn-lt"/>
                <a:cs typeface="Calibri"/>
              </a:rPr>
              <a:t> member_4 = </a:t>
            </a:r>
            <a:r>
              <a:rPr lang="en-US" sz="1600" dirty="0" err="1">
                <a:latin typeface="Consolas"/>
                <a:ea typeface="+mn-lt"/>
                <a:cs typeface="Calibri"/>
              </a:rPr>
              <a:t>cmatshiy</a:t>
            </a:r>
            <a:r>
              <a:rPr lang="en-US" sz="1600" dirty="0">
                <a:latin typeface="Consolas"/>
                <a:ea typeface="+mn-lt"/>
                <a:cs typeface="Calibri"/>
              </a:rPr>
              <a:t>;</a:t>
            </a:r>
            <a:endParaRPr lang="en-US" sz="1600" b="1" u="sng" dirty="0">
              <a:latin typeface="Consolas"/>
              <a:ea typeface="+mn-lt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latin typeface="Consolas"/>
              <a:ea typeface="+mj-ea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j-ea"/>
                <a:cs typeface="Calibri"/>
              </a:rPr>
              <a:t>     </a:t>
            </a:r>
            <a:r>
              <a:rPr lang="en-US" sz="1200" dirty="0">
                <a:solidFill>
                  <a:srgbClr val="00B0F0"/>
                </a:solidFill>
                <a:latin typeface="Consolas"/>
                <a:ea typeface="+mj-ea"/>
                <a:cs typeface="Calibri"/>
              </a:rPr>
              <a:t>Public  string</a:t>
            </a:r>
            <a:r>
              <a:rPr lang="en-US" sz="1200" dirty="0">
                <a:latin typeface="Consolas"/>
                <a:ea typeface="+mj-ea"/>
                <a:cs typeface="Calibri"/>
              </a:rPr>
              <a:t>  </a:t>
            </a:r>
            <a:r>
              <a:rPr lang="en-US" sz="1600" dirty="0" err="1">
                <a:latin typeface="Consolas"/>
                <a:ea typeface="+mj-ea"/>
                <a:cs typeface="Calibri"/>
              </a:rPr>
              <a:t>groupMembers</a:t>
            </a:r>
            <a:r>
              <a:rPr lang="en-US" sz="1200" dirty="0">
                <a:latin typeface="Consolas"/>
                <a:ea typeface="+mj-ea"/>
                <a:cs typeface="Calibri"/>
              </a:rPr>
              <a:t>[ ] = 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j-ea"/>
                <a:cs typeface="Calibri"/>
              </a:rPr>
              <a:t>     {member_1, member_2, member_3, member_4 }</a:t>
            </a:r>
            <a:endParaRPr lang="en-US" dirty="0">
              <a:ea typeface="+mj-ea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latin typeface="Consolas"/>
              <a:ea typeface="+mj-ea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j-ea"/>
                <a:cs typeface="Calibri"/>
              </a:rPr>
              <a:t>    </a:t>
            </a:r>
            <a:r>
              <a:rPr lang="en-US" sz="1200" dirty="0">
                <a:solidFill>
                  <a:srgbClr val="00B050"/>
                </a:solidFill>
                <a:latin typeface="Consolas"/>
                <a:ea typeface="+mj-ea"/>
                <a:cs typeface="Calibri"/>
              </a:rPr>
              <a:t> </a:t>
            </a:r>
            <a:r>
              <a:rPr lang="en-US" sz="1200" dirty="0">
                <a:solidFill>
                  <a:srgbClr val="00B0F0"/>
                </a:solidFill>
                <a:latin typeface="Consolas"/>
                <a:ea typeface="+mj-ea"/>
                <a:cs typeface="Calibri"/>
              </a:rPr>
              <a:t>Public  void </a:t>
            </a:r>
            <a:r>
              <a:rPr lang="en-US" sz="1600" dirty="0">
                <a:latin typeface="Consolas"/>
                <a:ea typeface="+mj-ea"/>
                <a:cs typeface="Calibri"/>
              </a:rPr>
              <a:t> Present</a:t>
            </a:r>
            <a:r>
              <a:rPr lang="en-US" sz="1200" dirty="0">
                <a:latin typeface="Consolas"/>
                <a:ea typeface="+mj-ea"/>
                <a:cs typeface="Calibri"/>
              </a:rPr>
              <a:t>(</a:t>
            </a:r>
            <a:r>
              <a:rPr lang="en-US" sz="1600" dirty="0" err="1">
                <a:latin typeface="Consolas"/>
                <a:ea typeface="+mj-ea"/>
                <a:cs typeface="Calibri"/>
              </a:rPr>
              <a:t>groupMembers</a:t>
            </a:r>
            <a:r>
              <a:rPr lang="en-US" sz="1200" dirty="0">
                <a:latin typeface="Consolas"/>
                <a:ea typeface="+mj-ea"/>
                <a:cs typeface="Calibri"/>
              </a:rPr>
              <a:t>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j-ea"/>
                <a:cs typeface="Calibri Light"/>
              </a:rPr>
              <a:t>     {...}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200" dirty="0">
              <a:latin typeface="Consolas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n-lt"/>
                <a:cs typeface="Calibri Light"/>
              </a:rPr>
              <a:t>     </a:t>
            </a:r>
            <a:r>
              <a:rPr lang="en-US" sz="1200" dirty="0">
                <a:solidFill>
                  <a:srgbClr val="00B0F0"/>
                </a:solidFill>
                <a:latin typeface="Consolas"/>
                <a:ea typeface="+mn-lt"/>
                <a:cs typeface="Calibri Light"/>
              </a:rPr>
              <a:t>public class</a:t>
            </a:r>
            <a:r>
              <a:rPr lang="en-US" sz="1200" dirty="0">
                <a:latin typeface="Consolas"/>
                <a:ea typeface="+mn-lt"/>
                <a:cs typeface="Calibri Light"/>
              </a:rPr>
              <a:t> Program {</a:t>
            </a:r>
            <a:endParaRPr lang="en-US" sz="1200" dirty="0">
              <a:latin typeface="Consolas"/>
              <a:ea typeface="+mn-lt"/>
              <a:cs typeface="Calibri" panose="020F0502020204030204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n-lt"/>
                <a:cs typeface="Calibri Light"/>
              </a:rPr>
              <a:t>
     </a:t>
            </a:r>
            <a:r>
              <a:rPr lang="en-US" sz="1200" dirty="0">
                <a:solidFill>
                  <a:srgbClr val="00B0F0"/>
                </a:solidFill>
                <a:latin typeface="Consolas"/>
                <a:ea typeface="+mn-lt"/>
                <a:cs typeface="Calibri Light"/>
              </a:rPr>
              <a:t>public static</a:t>
            </a:r>
            <a:r>
              <a:rPr lang="en-US" sz="1200" dirty="0">
                <a:latin typeface="Consolas"/>
                <a:ea typeface="+mn-lt"/>
                <a:cs typeface="Calibri Light"/>
              </a:rPr>
              <a:t> void </a:t>
            </a:r>
            <a:r>
              <a:rPr lang="en-US" sz="1600" dirty="0">
                <a:latin typeface="Consolas"/>
                <a:ea typeface="+mn-lt"/>
                <a:cs typeface="Calibri Light"/>
              </a:rPr>
              <a:t>main</a:t>
            </a:r>
            <a:r>
              <a:rPr lang="en-US" sz="1200" dirty="0">
                <a:latin typeface="Consolas"/>
                <a:ea typeface="+mn-lt"/>
                <a:cs typeface="Calibri Light"/>
              </a:rPr>
              <a:t>(String[] </a:t>
            </a:r>
            <a:r>
              <a:rPr lang="en-US" sz="1200" dirty="0" err="1">
                <a:latin typeface="Consolas"/>
                <a:ea typeface="+mn-lt"/>
                <a:cs typeface="Calibri Light"/>
              </a:rPr>
              <a:t>args</a:t>
            </a:r>
            <a:r>
              <a:rPr lang="en-US" sz="1200" dirty="0">
                <a:latin typeface="Consolas"/>
                <a:ea typeface="+mn-lt"/>
                <a:cs typeface="Calibri Light"/>
              </a:rPr>
              <a:t>) {</a:t>
            </a:r>
            <a:endParaRPr lang="en-US" sz="1200" dirty="0">
              <a:latin typeface="Consolas"/>
              <a:ea typeface="+mn-lt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n-lt"/>
                <a:cs typeface="Calibri Light"/>
              </a:rPr>
              <a:t>        </a:t>
            </a:r>
            <a:endParaRPr lang="en-US" sz="1200" dirty="0">
              <a:latin typeface="Consolas"/>
              <a:ea typeface="+mn-lt"/>
              <a:cs typeface="Calibri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n-lt"/>
                <a:cs typeface="Calibri Light"/>
              </a:rPr>
              <a:t>        </a:t>
            </a:r>
            <a:r>
              <a:rPr lang="en-US" sz="1200" dirty="0" err="1">
                <a:latin typeface="Consolas"/>
                <a:ea typeface="+mn-lt"/>
                <a:cs typeface="Calibri Light"/>
              </a:rPr>
              <a:t>AvajLauncherPresentation</a:t>
            </a:r>
            <a:r>
              <a:rPr lang="en-US" sz="1200" dirty="0">
                <a:latin typeface="Consolas"/>
                <a:ea typeface="+mn-lt"/>
                <a:cs typeface="Calibri Light"/>
              </a:rPr>
              <a:t> </a:t>
            </a:r>
            <a:r>
              <a:rPr lang="en-US" sz="1200" dirty="0" err="1">
                <a:latin typeface="Consolas"/>
                <a:ea typeface="+mn-lt"/>
                <a:cs typeface="Calibri Light"/>
              </a:rPr>
              <a:t>CodersCup</a:t>
            </a:r>
            <a:r>
              <a:rPr lang="en-US" sz="1200" dirty="0">
                <a:latin typeface="Consolas"/>
                <a:ea typeface="+mn-lt"/>
                <a:cs typeface="Calibri Light"/>
              </a:rPr>
              <a:t> = </a:t>
            </a:r>
            <a:r>
              <a:rPr lang="en-US" sz="1200" dirty="0">
                <a:solidFill>
                  <a:srgbClr val="00B0F0"/>
                </a:solidFill>
                <a:latin typeface="Consolas"/>
                <a:ea typeface="+mn-lt"/>
                <a:cs typeface="Calibri Light"/>
              </a:rPr>
              <a:t>new</a:t>
            </a:r>
            <a:r>
              <a:rPr lang="en-US" sz="1200" dirty="0">
                <a:solidFill>
                  <a:srgbClr val="92D050"/>
                </a:solidFill>
                <a:latin typeface="Consolas"/>
                <a:ea typeface="+mn-lt"/>
                <a:cs typeface="Calibri Light"/>
              </a:rPr>
              <a:t> </a:t>
            </a:r>
            <a:r>
              <a:rPr lang="en-US" sz="1200" dirty="0" err="1">
                <a:latin typeface="Consolas"/>
                <a:ea typeface="+mn-lt"/>
                <a:cs typeface="Calibri Light"/>
              </a:rPr>
              <a:t>AvajLauncherPresentation</a:t>
            </a:r>
            <a:r>
              <a:rPr lang="en-US" sz="1200" dirty="0">
                <a:latin typeface="Consolas"/>
                <a:ea typeface="+mn-lt"/>
                <a:cs typeface="Calibri Light"/>
              </a:rPr>
              <a:t>;</a:t>
            </a:r>
            <a:endParaRPr lang="en-US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n-lt"/>
                <a:cs typeface="Calibri Light"/>
              </a:rPr>
              <a:t>        CodersCup.Present();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dirty="0">
                <a:latin typeface="Consolas"/>
                <a:ea typeface="+mn-lt"/>
                <a:cs typeface="Calibri Light"/>
              </a:rPr>
              <a:t>
    }
</a:t>
            </a:r>
            <a:r>
              <a:rPr lang="en-US" sz="1600" dirty="0">
                <a:latin typeface="Consolas"/>
                <a:ea typeface="+mn-lt"/>
                <a:cs typeface="Calibri Light"/>
              </a:rPr>
              <a:t>}</a:t>
            </a:r>
            <a:endParaRPr lang="en-US" sz="1600" dirty="0">
              <a:latin typeface="Consolas"/>
              <a:ea typeface="+mn-lt"/>
              <a:cs typeface="Calibri"/>
            </a:endParaRPr>
          </a:p>
        </p:txBody>
      </p:sp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20B9D19-F314-4EBF-B977-1288F6CA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778" y="1803217"/>
            <a:ext cx="2862817" cy="25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7BC2F-3A9D-4E69-9758-BCB262C7176E}"/>
              </a:ext>
            </a:extLst>
          </p:cNvPr>
          <p:cNvSpPr/>
          <p:nvPr/>
        </p:nvSpPr>
        <p:spPr>
          <a:xfrm>
            <a:off x="3545" y="3543"/>
            <a:ext cx="4882115" cy="6857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19E7311D-A207-4627-9D60-9A9164A93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56" b="16798"/>
          <a:stretch/>
        </p:blipFill>
        <p:spPr>
          <a:xfrm>
            <a:off x="734616" y="1501279"/>
            <a:ext cx="3292524" cy="1144909"/>
          </a:xfrm>
          <a:prstGeom prst="rect">
            <a:avLst/>
          </a:prstGeom>
        </p:spPr>
      </p:pic>
      <p:pic>
        <p:nvPicPr>
          <p:cNvPr id="8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53F51A4B-592F-49B3-9A49-AA833028E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14" y="3609848"/>
            <a:ext cx="3266680" cy="1438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04F1BB-FE3E-4D7C-B4F1-3313680CBBF0}"/>
              </a:ext>
            </a:extLst>
          </p:cNvPr>
          <p:cNvSpPr txBox="1"/>
          <p:nvPr/>
        </p:nvSpPr>
        <p:spPr>
          <a:xfrm>
            <a:off x="621817" y="940360"/>
            <a:ext cx="33435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/>
                <a:ea typeface="+mn-lt"/>
                <a:cs typeface="+mn-lt"/>
              </a:rPr>
              <a:t>{ENTER THE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nsolas"/>
                <a:ea typeface="+mn-lt"/>
                <a:cs typeface="+mn-lt"/>
              </a:rPr>
              <a:t>JAVA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nsolas"/>
                <a:ea typeface="+mn-lt"/>
                <a:cs typeface="+mn-lt"/>
              </a:rPr>
              <a:t> PATH}</a:t>
            </a:r>
            <a:endParaRPr lang="en-US" sz="2000">
              <a:solidFill>
                <a:schemeClr val="bg1">
                  <a:lumMod val="95000"/>
                </a:schemeClr>
              </a:solidFill>
              <a:latin typeface="Consola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84D0C-3911-491E-9820-6BBB2B992428}"/>
              </a:ext>
            </a:extLst>
          </p:cNvPr>
          <p:cNvSpPr txBox="1"/>
          <p:nvPr/>
        </p:nvSpPr>
        <p:spPr>
          <a:xfrm>
            <a:off x="5170383" y="471685"/>
            <a:ext cx="44029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PROJECT OBJECTIVES()</a:t>
            </a:r>
            <a:endParaRPr lang="en-US" sz="2400">
              <a:solidFill>
                <a:srgbClr val="00B0F0"/>
              </a:solidFill>
              <a:latin typeface="Consola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9FE7D-7564-4486-94BD-978AB17B8CAE}"/>
              </a:ext>
            </a:extLst>
          </p:cNvPr>
          <p:cNvSpPr txBox="1"/>
          <p:nvPr/>
        </p:nvSpPr>
        <p:spPr>
          <a:xfrm>
            <a:off x="5226138" y="982782"/>
            <a:ext cx="6307916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ea typeface="+mn-lt"/>
                <a:cs typeface="+mn-lt"/>
              </a:rPr>
              <a:t>o implement a minimal aircraft simulation program based on a given UML class diagram.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{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  INTRO TO OOP VS C programming;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  INTRO DESIGN PATTERNS;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  INTERPRET &amp;&amp; IMPLEMENT UML DIAGRAMS;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ea typeface="+mn-lt"/>
                <a:cs typeface="+mn-lt"/>
              </a:rPr>
              <a:t>}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Consolas"/>
              <a:ea typeface="+mn-lt"/>
              <a:cs typeface="+mn-lt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onsolas"/>
              <a:cs typeface="Calibri"/>
            </a:endParaRPr>
          </a:p>
          <a:p>
            <a:r>
              <a:rPr lang="en-US" dirty="0">
                <a:solidFill>
                  <a:srgbClr val="00B0F0"/>
                </a:solidFill>
                <a:latin typeface="Consolas"/>
                <a:cs typeface="Calibri"/>
              </a:rPr>
              <a:t>NEW_CONCEPTS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alibri"/>
              </a:rPr>
              <a:t>{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alibri"/>
              </a:rPr>
              <a:t>  Classes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alibri"/>
              </a:rPr>
              <a:t>  Properties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alibri"/>
              </a:rPr>
              <a:t>  Methods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alibri"/>
              </a:rPr>
              <a:t>  Objects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alibri"/>
              </a:rPr>
              <a:t>  Inheritance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alibri"/>
              </a:rPr>
              <a:t>  Interfaces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alibri"/>
              </a:rPr>
              <a:t>  Polymorphism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alibri"/>
              </a:rPr>
              <a:t> 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alibri"/>
              </a:rPr>
              <a:t>Access_modifiers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Consolas"/>
              <a:cs typeface="Calibri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Calibri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3183DD-EE7B-4756-8FB6-D0B8912204B6}"/>
              </a:ext>
            </a:extLst>
          </p:cNvPr>
          <p:cNvSpPr txBox="1"/>
          <p:nvPr/>
        </p:nvSpPr>
        <p:spPr>
          <a:xfrm>
            <a:off x="623517" y="3030755"/>
            <a:ext cx="30498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2F2F2"/>
                </a:solidFill>
                <a:latin typeface="Consolas"/>
              </a:rPr>
              <a:t>{USE NEW JAVA TOOLS}</a:t>
            </a:r>
            <a:endParaRPr lang="en-US" sz="2000" dirty="0"/>
          </a:p>
        </p:txBody>
      </p:sp>
      <p:pic>
        <p:nvPicPr>
          <p:cNvPr id="3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23964FB-A1A1-4C24-A852-7561352FA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912" y="5303874"/>
            <a:ext cx="1617921" cy="813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E119BF-8E2B-4C37-9AC0-BFD1DE9B5644}"/>
              </a:ext>
            </a:extLst>
          </p:cNvPr>
          <p:cNvSpPr txBox="1"/>
          <p:nvPr/>
        </p:nvSpPr>
        <p:spPr>
          <a:xfrm>
            <a:off x="11103935" y="6319284"/>
            <a:ext cx="731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62626"/>
                </a:solidFill>
                <a:cs typeface="Calibri"/>
              </a:rPr>
              <a:t>1 0f 4</a:t>
            </a:r>
          </a:p>
        </p:txBody>
      </p:sp>
    </p:spTree>
    <p:extLst>
      <p:ext uri="{BB962C8B-B14F-4D97-AF65-F5344CB8AC3E}">
        <p14:creationId xmlns:p14="http://schemas.microsoft.com/office/powerpoint/2010/main" val="129974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4BF8F3-2EA3-4FAB-AB16-E95337159EAD}"/>
              </a:ext>
            </a:extLst>
          </p:cNvPr>
          <p:cNvSpPr txBox="1"/>
          <p:nvPr/>
        </p:nvSpPr>
        <p:spPr>
          <a:xfrm>
            <a:off x="3316694" y="278634"/>
            <a:ext cx="478110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{UML</a:t>
            </a:r>
            <a:r>
              <a:rPr lang="en-US" sz="4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DIAGRAM}</a:t>
            </a:r>
            <a:endParaRPr lang="en-US" sz="4400" dirty="0">
              <a:solidFill>
                <a:schemeClr val="bg1"/>
              </a:solidFill>
              <a:latin typeface="Consolas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D9A783-D974-406E-AE81-CC5360E0E2EE}"/>
              </a:ext>
            </a:extLst>
          </p:cNvPr>
          <p:cNvSpPr txBox="1"/>
          <p:nvPr/>
        </p:nvSpPr>
        <p:spPr>
          <a:xfrm>
            <a:off x="3829494" y="8612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Unified Modeling Language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9D8970-1E87-436A-B125-7B4922CE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" y="1373630"/>
            <a:ext cx="12188453" cy="50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89C6C3-B265-4454-8EE5-123D91156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358" y="738811"/>
            <a:ext cx="6733797" cy="5011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D656DF-8373-4C0A-9F87-B2AAF0AE0D69}"/>
              </a:ext>
            </a:extLst>
          </p:cNvPr>
          <p:cNvSpPr txBox="1"/>
          <p:nvPr/>
        </p:nvSpPr>
        <p:spPr>
          <a:xfrm>
            <a:off x="11103935" y="6319284"/>
            <a:ext cx="731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62626"/>
                </a:solidFill>
                <a:cs typeface="Calibri"/>
              </a:rPr>
              <a:t>1 0f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158475-522F-4DC0-8B1E-78AB70C8E08C}"/>
              </a:ext>
            </a:extLst>
          </p:cNvPr>
          <p:cNvSpPr txBox="1"/>
          <p:nvPr/>
        </p:nvSpPr>
        <p:spPr>
          <a:xfrm>
            <a:off x="598383" y="902381"/>
            <a:ext cx="44608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  <a:latin typeface="Consolas"/>
                <a:ea typeface="+mn-lt"/>
                <a:cs typeface="+mn-lt"/>
              </a:rPr>
              <a:t>{Code Implementation}</a:t>
            </a:r>
            <a:endParaRPr lang="en-US" sz="2800" dirty="0">
              <a:solidFill>
                <a:srgbClr val="00B0F0"/>
              </a:solidFill>
              <a:latin typeface="Consolas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3E019F-F1BF-4D18-96F1-DFE5ABA69A1D}"/>
              </a:ext>
            </a:extLst>
          </p:cNvPr>
          <p:cNvSpPr txBox="1"/>
          <p:nvPr/>
        </p:nvSpPr>
        <p:spPr>
          <a:xfrm>
            <a:off x="645856" y="1587413"/>
            <a:ext cx="4941286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 dirty="0"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{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 CREATE RELEVSNT PACKAGES;</a:t>
            </a:r>
            <a:endParaRPr lang="en-US" sz="1600">
              <a:solidFill>
                <a:schemeClr val="bg1"/>
              </a:solidFill>
              <a:cs typeface="Calibri" panose="020F0502020204030204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 SCENARIO FILE;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 WEATHER GENERATION;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 AIRCRAFTS;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 SIMULATION;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 INPUT VALIDATION;</a:t>
            </a:r>
            <a:endParaRPr lang="en-US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US" sz="1600" dirty="0">
              <a:solidFill>
                <a:srgbClr val="92D050"/>
              </a:solidFill>
              <a:latin typeface="Consolas"/>
              <a:cs typeface="Calibri"/>
            </a:endParaRPr>
          </a:p>
          <a:p>
            <a:r>
              <a:rPr lang="en-US" sz="1600" dirty="0">
                <a:solidFill>
                  <a:srgbClr val="92D050"/>
                </a:solidFill>
                <a:latin typeface="Consolas"/>
                <a:cs typeface="Calibri"/>
              </a:rPr>
              <a:t>{BONUS PART}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/>
                <a:cs typeface="Calibri"/>
              </a:rPr>
              <a:t>{</a:t>
            </a: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/>
                <a:cs typeface="Calibri"/>
              </a:rPr>
              <a:t>  CREATE CUSTOM EXCEPTIONS;</a:t>
            </a: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 READ INPUT CONTENT – ENCRYPTED IN MD5</a:t>
            </a:r>
            <a:endParaRPr lang="en-US" sz="1600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/>
                <a:cs typeface="Calibri"/>
              </a:rPr>
              <a:t>}</a:t>
            </a: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7391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F39FAF-537B-4371-AD6D-1B82FC4DE99B}"/>
              </a:ext>
            </a:extLst>
          </p:cNvPr>
          <p:cNvSpPr/>
          <p:nvPr/>
        </p:nvSpPr>
        <p:spPr>
          <a:xfrm>
            <a:off x="2259496" y="5108713"/>
            <a:ext cx="6766890" cy="9110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0" descr="A picture containing silhouette&#10;&#10;Description generated with very high confidence">
            <a:extLst>
              <a:ext uri="{FF2B5EF4-FFF2-40B4-BE49-F238E27FC236}">
                <a16:creationId xmlns:a16="http://schemas.microsoft.com/office/drawing/2014/main" id="{C43348B4-D425-43F2-B9A0-A898CC1D7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529" y="1281725"/>
            <a:ext cx="1873527" cy="1873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131EAD-666D-4C60-A180-BB53405A63E9}"/>
              </a:ext>
            </a:extLst>
          </p:cNvPr>
          <p:cNvSpPr txBox="1"/>
          <p:nvPr/>
        </p:nvSpPr>
        <p:spPr>
          <a:xfrm>
            <a:off x="1239056" y="2750614"/>
            <a:ext cx="346455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Black"/>
                <a:cs typeface="Calibri"/>
              </a:rPr>
              <a:t>LET'S 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Black"/>
                <a:cs typeface="Calibri"/>
              </a:rPr>
              <a:t>COMPILE IT </a:t>
            </a:r>
            <a:r>
              <a:rPr lang="en-US" sz="3200" dirty="0">
                <a:solidFill>
                  <a:srgbClr val="00B0F0"/>
                </a:solidFill>
                <a:latin typeface="Arial Black"/>
                <a:cs typeface="Calibri"/>
              </a:rPr>
              <a:t>:)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D7D4D-7992-44A6-A713-2F875587A048}"/>
              </a:ext>
            </a:extLst>
          </p:cNvPr>
          <p:cNvSpPr txBox="1"/>
          <p:nvPr/>
        </p:nvSpPr>
        <p:spPr>
          <a:xfrm>
            <a:off x="2479813" y="5213074"/>
            <a:ext cx="44991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$find -name *.java &gt; sources.txt $javac -sourcepath @sources.txt</a:t>
            </a:r>
          </a:p>
        </p:txBody>
      </p:sp>
      <p:pic>
        <p:nvPicPr>
          <p:cNvPr id="5" name="Picture 5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FE629C68-E3E0-4EF7-AFC6-836786C5C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23" y="630215"/>
            <a:ext cx="4921526" cy="4247504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20F7640-859B-4AAD-8B3A-D05F60A37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402" y="3948942"/>
            <a:ext cx="2253283" cy="199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5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8C4433-6C0E-4E76-9581-DE669109916B}"/>
              </a:ext>
            </a:extLst>
          </p:cNvPr>
          <p:cNvSpPr txBox="1"/>
          <p:nvPr/>
        </p:nvSpPr>
        <p:spPr>
          <a:xfrm>
            <a:off x="3455380" y="3537167"/>
            <a:ext cx="527729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>
                <a:solidFill>
                  <a:srgbClr val="00B0F0"/>
                </a:solidFill>
                <a:latin typeface="Arial Black"/>
                <a:ea typeface="+mn-lt"/>
                <a:cs typeface="+mn-lt"/>
              </a:rPr>
              <a:t>Q</a:t>
            </a:r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Arial Black"/>
                <a:ea typeface="+mn-lt"/>
                <a:cs typeface="+mn-lt"/>
              </a:rPr>
              <a:t>UESTIONS?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Black"/>
            </a:endParaRPr>
          </a:p>
        </p:txBody>
      </p:sp>
      <p:pic>
        <p:nvPicPr>
          <p:cNvPr id="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9DB459-36C7-4E13-9B96-F0F18DCE9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353" y="102072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10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407</cp:revision>
  <dcterms:created xsi:type="dcterms:W3CDTF">2013-07-15T20:26:40Z</dcterms:created>
  <dcterms:modified xsi:type="dcterms:W3CDTF">2019-08-26T07:40:59Z</dcterms:modified>
</cp:coreProperties>
</file>